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27F33-3716-4775-BA6E-A3997C8780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3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ABEED-350C-46E7-AF30-556D018D05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523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B3A93-874A-4C2B-8BEE-F0458EDB58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40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474FF-C112-44E7-B244-81496B2D5D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98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CC5A8-254A-4EAD-8D96-9F6CB2CA6A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58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2072F-4841-480A-803F-DC2C807785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010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AE1FF-8707-4C32-B6F4-8C3563CF5D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95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5CE71-EB63-4C15-BE4D-2741A1FC9C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7327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82FA-0855-4C1F-A514-05F5C8D46B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628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37B9B-7E0C-4A77-BE61-7E1306B213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443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F797F-8480-4F40-9BF5-60AC028557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578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65DA6BB-7A15-4A02-AD58-196776F343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hlink"/>
                </a:solidFill>
              </a:rPr>
              <a:t>Me llamo _______    	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801</a:t>
            </a:r>
            <a:r>
              <a:rPr lang="en-US" altLang="en-US" sz="3600" dirty="0" smtClean="0">
                <a:solidFill>
                  <a:schemeClr val="hlink"/>
                </a:solidFill>
              </a:rPr>
              <a:t/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fecha es el 6 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del 2017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89154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11: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 </a:t>
            </a:r>
            <a:r>
              <a:rPr lang="es-ES_tradnl" altLang="en-US" sz="2800" dirty="0" smtClean="0"/>
              <a:t>¿Cuándo empiezan tus clases?</a:t>
            </a:r>
          </a:p>
          <a:p>
            <a:pPr eaLnBrk="1" hangingPunct="1">
              <a:buFontTx/>
              <a:buNone/>
            </a:pPr>
            <a:r>
              <a:rPr lang="es-ES_tradnl" altLang="en-US" sz="2400" i="1" dirty="0" smtClean="0">
                <a:solidFill>
                  <a:srgbClr val="92D050"/>
                </a:solidFill>
              </a:rPr>
              <a:t>L.O: to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recall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structure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and use of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Stem-changing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verbs</a:t>
            </a:r>
            <a:r>
              <a:rPr lang="es-ES_tradnl" altLang="en-US" sz="2800" dirty="0" smtClean="0">
                <a:solidFill>
                  <a:srgbClr val="92D050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Actividades:</a:t>
            </a:r>
          </a:p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I- </a:t>
            </a:r>
            <a:r>
              <a:rPr lang="es-ES_tradnl" altLang="en-US" sz="2800" dirty="0" smtClean="0"/>
              <a:t>Identifica:</a:t>
            </a:r>
          </a:p>
        </p:txBody>
      </p:sp>
      <p:sp>
        <p:nvSpPr>
          <p:cNvPr id="2052" name="Line 13"/>
          <p:cNvSpPr>
            <a:spLocks noChangeShapeType="1"/>
          </p:cNvSpPr>
          <p:nvPr/>
        </p:nvSpPr>
        <p:spPr bwMode="auto">
          <a:xfrm>
            <a:off x="4876800" y="30480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3" name="Line 15"/>
          <p:cNvSpPr>
            <a:spLocks noChangeShapeType="1"/>
          </p:cNvSpPr>
          <p:nvPr/>
        </p:nvSpPr>
        <p:spPr bwMode="auto">
          <a:xfrm>
            <a:off x="7010400" y="3048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4" name="Line 16"/>
          <p:cNvSpPr>
            <a:spLocks noChangeShapeType="1"/>
          </p:cNvSpPr>
          <p:nvPr/>
        </p:nvSpPr>
        <p:spPr bwMode="auto">
          <a:xfrm flipV="1">
            <a:off x="5867400" y="266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Text Box 17"/>
          <p:cNvSpPr txBox="1">
            <a:spLocks noChangeArrowheads="1"/>
          </p:cNvSpPr>
          <p:nvPr/>
        </p:nvSpPr>
        <p:spPr bwMode="auto">
          <a:xfrm>
            <a:off x="3810000" y="3200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1.</a:t>
            </a:r>
          </a:p>
        </p:txBody>
      </p:sp>
      <p:sp>
        <p:nvSpPr>
          <p:cNvPr id="2056" name="Text Box 19"/>
          <p:cNvSpPr txBox="1">
            <a:spLocks noChangeArrowheads="1"/>
          </p:cNvSpPr>
          <p:nvPr/>
        </p:nvSpPr>
        <p:spPr bwMode="auto">
          <a:xfrm>
            <a:off x="7086600" y="5029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3.</a:t>
            </a:r>
          </a:p>
        </p:txBody>
      </p:sp>
      <p:sp>
        <p:nvSpPr>
          <p:cNvPr id="2057" name="Text Box 20"/>
          <p:cNvSpPr txBox="1">
            <a:spLocks noChangeArrowheads="1"/>
          </p:cNvSpPr>
          <p:nvPr/>
        </p:nvSpPr>
        <p:spPr bwMode="auto">
          <a:xfrm>
            <a:off x="7086600" y="3352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/>
              <a:t>4.</a:t>
            </a:r>
          </a:p>
        </p:txBody>
      </p:sp>
      <p:sp>
        <p:nvSpPr>
          <p:cNvPr id="2058" name="Text Box 21"/>
          <p:cNvSpPr txBox="1">
            <a:spLocks noChangeArrowheads="1"/>
          </p:cNvSpPr>
          <p:nvPr/>
        </p:nvSpPr>
        <p:spPr bwMode="auto">
          <a:xfrm>
            <a:off x="2819400" y="4114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5.</a:t>
            </a:r>
          </a:p>
        </p:txBody>
      </p:sp>
      <p:sp>
        <p:nvSpPr>
          <p:cNvPr id="2059" name="Text Box 23"/>
          <p:cNvSpPr txBox="1">
            <a:spLocks noChangeArrowheads="1"/>
          </p:cNvSpPr>
          <p:nvPr/>
        </p:nvSpPr>
        <p:spPr bwMode="auto">
          <a:xfrm>
            <a:off x="4800600" y="22860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7.</a:t>
            </a:r>
          </a:p>
        </p:txBody>
      </p:sp>
      <p:sp>
        <p:nvSpPr>
          <p:cNvPr id="2060" name="Text Box 24"/>
          <p:cNvSpPr txBox="1">
            <a:spLocks noChangeArrowheads="1"/>
          </p:cNvSpPr>
          <p:nvPr/>
        </p:nvSpPr>
        <p:spPr bwMode="auto">
          <a:xfrm>
            <a:off x="2667000" y="5029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8.</a:t>
            </a:r>
          </a:p>
        </p:txBody>
      </p:sp>
      <p:pic>
        <p:nvPicPr>
          <p:cNvPr id="2068" name="Picture 34" descr="thumbn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00400"/>
            <a:ext cx="2835275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9" name="Line 35"/>
          <p:cNvSpPr>
            <a:spLocks noChangeShapeType="1"/>
          </p:cNvSpPr>
          <p:nvPr/>
        </p:nvSpPr>
        <p:spPr bwMode="auto">
          <a:xfrm>
            <a:off x="4876800" y="3048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" name="Line 37"/>
          <p:cNvSpPr>
            <a:spLocks noChangeShapeType="1"/>
          </p:cNvSpPr>
          <p:nvPr/>
        </p:nvSpPr>
        <p:spPr bwMode="auto">
          <a:xfrm flipH="1">
            <a:off x="4191000" y="3429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2" name="Line 38"/>
          <p:cNvSpPr>
            <a:spLocks noChangeShapeType="1"/>
          </p:cNvSpPr>
          <p:nvPr/>
        </p:nvSpPr>
        <p:spPr bwMode="auto">
          <a:xfrm flipH="1" flipV="1">
            <a:off x="3200400" y="4343400"/>
            <a:ext cx="1828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" name="Line 39"/>
          <p:cNvSpPr>
            <a:spLocks noChangeShapeType="1"/>
          </p:cNvSpPr>
          <p:nvPr/>
        </p:nvSpPr>
        <p:spPr bwMode="auto">
          <a:xfrm flipH="1">
            <a:off x="3048000" y="5029200"/>
            <a:ext cx="1295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" name="Oval 40"/>
          <p:cNvSpPr>
            <a:spLocks noChangeArrowheads="1"/>
          </p:cNvSpPr>
          <p:nvPr/>
        </p:nvSpPr>
        <p:spPr bwMode="auto">
          <a:xfrm>
            <a:off x="6096000" y="5334000"/>
            <a:ext cx="381000" cy="304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75" name="Line 41"/>
          <p:cNvSpPr>
            <a:spLocks noChangeShapeType="1"/>
          </p:cNvSpPr>
          <p:nvPr/>
        </p:nvSpPr>
        <p:spPr bwMode="auto">
          <a:xfrm flipV="1">
            <a:off x="6477000" y="5257800"/>
            <a:ext cx="685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" name="Text Box 42"/>
          <p:cNvSpPr txBox="1">
            <a:spLocks noChangeArrowheads="1"/>
          </p:cNvSpPr>
          <p:nvPr/>
        </p:nvSpPr>
        <p:spPr bwMode="auto">
          <a:xfrm>
            <a:off x="4343400" y="62484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2.</a:t>
            </a:r>
          </a:p>
        </p:txBody>
      </p:sp>
      <p:sp>
        <p:nvSpPr>
          <p:cNvPr id="2077" name="Line 43"/>
          <p:cNvSpPr>
            <a:spLocks noChangeShapeType="1"/>
          </p:cNvSpPr>
          <p:nvPr/>
        </p:nvSpPr>
        <p:spPr bwMode="auto">
          <a:xfrm flipH="1">
            <a:off x="4648200" y="5943600"/>
            <a:ext cx="1524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8" name="Text Box 44"/>
          <p:cNvSpPr txBox="1">
            <a:spLocks noChangeArrowheads="1"/>
          </p:cNvSpPr>
          <p:nvPr/>
        </p:nvSpPr>
        <p:spPr bwMode="auto">
          <a:xfrm>
            <a:off x="7086600" y="59436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/>
              <a:t>6.</a:t>
            </a:r>
          </a:p>
        </p:txBody>
      </p:sp>
      <p:sp>
        <p:nvSpPr>
          <p:cNvPr id="2079" name="Line 45"/>
          <p:cNvSpPr>
            <a:spLocks noChangeShapeType="1"/>
          </p:cNvSpPr>
          <p:nvPr/>
        </p:nvSpPr>
        <p:spPr bwMode="auto">
          <a:xfrm flipV="1">
            <a:off x="6324600" y="6172200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" name="Line 46"/>
          <p:cNvSpPr>
            <a:spLocks noChangeShapeType="1"/>
          </p:cNvSpPr>
          <p:nvPr/>
        </p:nvSpPr>
        <p:spPr bwMode="auto">
          <a:xfrm flipV="1">
            <a:off x="6667500" y="3761965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636588"/>
            <a:ext cx="2667000" cy="121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35814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2" name="Line 16"/>
          <p:cNvSpPr>
            <a:spLocks noChangeShapeType="1"/>
          </p:cNvSpPr>
          <p:nvPr/>
        </p:nvSpPr>
        <p:spPr bwMode="auto">
          <a:xfrm flipH="1" flipV="1">
            <a:off x="8153400" y="3352800"/>
            <a:ext cx="762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4" name="Picture 19" descr="thumbna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31242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21" descr="thumbnai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84188"/>
            <a:ext cx="2705100" cy="183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23" descr="thumbnai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733800"/>
            <a:ext cx="2286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5" descr="thumbnai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24200"/>
            <a:ext cx="27336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dirty="0" smtClean="0">
                <a:solidFill>
                  <a:srgbClr val="FF0000"/>
                </a:solidFill>
              </a:rPr>
              <a:t> de la “</a:t>
            </a:r>
            <a:r>
              <a:rPr lang="en-US" altLang="en-US" dirty="0" err="1" smtClean="0">
                <a:solidFill>
                  <a:srgbClr val="FF0000"/>
                </a:solidFill>
              </a:rPr>
              <a:t>Bota</a:t>
            </a:r>
            <a:r>
              <a:rPr lang="en-US" altLang="en-US" dirty="0" smtClean="0">
                <a:solidFill>
                  <a:srgbClr val="FF0000"/>
                </a:solidFill>
              </a:rPr>
              <a:t>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457200"/>
            <a:ext cx="8915400" cy="5638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Stem-changing verbs are also known as “BOOT” verbs. </a:t>
            </a:r>
          </a:p>
          <a:p>
            <a:pPr eaLnBrk="1" hangingPunct="1"/>
            <a:r>
              <a:rPr lang="en-US" altLang="en-US" dirty="0" smtClean="0"/>
              <a:t>This is because when the verb is conjugated the vowel closest to the ending changes from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e</a:t>
            </a:r>
            <a:r>
              <a:rPr lang="en-US" altLang="en-US" i="1" dirty="0" err="1">
                <a:solidFill>
                  <a:srgbClr val="FF0000"/>
                </a:solidFill>
                <a:sym typeface="Wingdings" panose="05000000000000000000" pitchFamily="2" charset="2"/>
              </a:rPr>
              <a:t>ie</a:t>
            </a:r>
            <a:r>
              <a:rPr lang="en-US" alt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en-US" altLang="en-US" i="1" dirty="0" err="1">
                <a:solidFill>
                  <a:srgbClr val="FF0000"/>
                </a:solidFill>
                <a:sym typeface="Wingdings" panose="05000000000000000000" pitchFamily="2" charset="2"/>
              </a:rPr>
              <a:t>o</a:t>
            </a:r>
            <a:r>
              <a:rPr lang="en-US" altLang="en-US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ue</a:t>
            </a:r>
            <a:r>
              <a:rPr lang="en-US" altLang="en-US" i="1" dirty="0">
                <a:sym typeface="Wingdings" panose="05000000000000000000" pitchFamily="2" charset="2"/>
              </a:rPr>
              <a:t> </a:t>
            </a:r>
            <a:r>
              <a:rPr lang="en-US" altLang="en-US" i="1" dirty="0" smtClean="0">
                <a:sym typeface="Wingdings" panose="05000000000000000000" pitchFamily="2" charset="2"/>
              </a:rPr>
              <a:t>or </a:t>
            </a:r>
            <a:r>
              <a:rPr lang="en-US" altLang="en-US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</a:t>
            </a:r>
            <a:r>
              <a:rPr lang="en-US" altLang="en-US" i="1" dirty="0" err="1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altLang="en-US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ue</a:t>
            </a:r>
            <a:r>
              <a:rPr lang="en-US" altLang="en-US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; </a:t>
            </a:r>
            <a:r>
              <a:rPr lang="en-US" altLang="en-US" i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EXCEPT n/</a:t>
            </a:r>
            <a:r>
              <a:rPr lang="en-US" altLang="en-US" i="1" dirty="0" err="1" smtClean="0">
                <a:solidFill>
                  <a:schemeClr val="accent4"/>
                </a:solidFill>
                <a:sym typeface="Wingdings" panose="05000000000000000000" pitchFamily="2" charset="2"/>
              </a:rPr>
              <a:t>vosotros</a:t>
            </a:r>
            <a:r>
              <a:rPr lang="en-US" altLang="en-US" i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.</a:t>
            </a:r>
            <a:endParaRPr lang="en-US" altLang="en-US" dirty="0">
              <a:solidFill>
                <a:schemeClr val="accent4"/>
              </a:solidFill>
            </a:endParaRPr>
          </a:p>
          <a:p>
            <a:pPr eaLnBrk="1" hangingPunct="1"/>
            <a:r>
              <a:rPr lang="en-US" altLang="en-US" dirty="0" err="1" smtClean="0">
                <a:solidFill>
                  <a:srgbClr val="0000FF"/>
                </a:solidFill>
              </a:rPr>
              <a:t>Comenzar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i="1" dirty="0" smtClean="0">
                <a:solidFill>
                  <a:srgbClr val="0000FF"/>
                </a:solidFill>
              </a:rPr>
              <a:t>(to begin)</a:t>
            </a:r>
          </a:p>
          <a:p>
            <a:pPr eaLnBrk="1" hangingPunct="1"/>
            <a:endParaRPr lang="en-US" altLang="en-US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dirty="0" smtClean="0"/>
              <a:t>                   </a:t>
            </a:r>
            <a:r>
              <a:rPr lang="en-US" altLang="en-US" sz="2400" dirty="0" err="1" smtClean="0"/>
              <a:t>Yo</a:t>
            </a:r>
            <a:r>
              <a:rPr lang="en-US" altLang="en-US" sz="2400" dirty="0" smtClean="0"/>
              <a:t>		       </a:t>
            </a:r>
            <a:r>
              <a:rPr lang="en-US" altLang="en-US" sz="2400" dirty="0" err="1" smtClean="0"/>
              <a:t>Nosotros</a:t>
            </a:r>
            <a:endParaRPr lang="en-US" altLang="en-US" sz="2400" dirty="0" smtClean="0"/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		              </a:t>
            </a:r>
            <a:r>
              <a:rPr lang="en-US" altLang="en-US" sz="2400" dirty="0" err="1" smtClean="0"/>
              <a:t>Tú</a:t>
            </a:r>
            <a:r>
              <a:rPr lang="en-US" altLang="en-US" sz="2400" dirty="0" smtClean="0"/>
              <a:t>	                  </a:t>
            </a:r>
            <a:r>
              <a:rPr lang="en-US" altLang="en-US" sz="2400" i="1" dirty="0" err="1" smtClean="0"/>
              <a:t>vosotros</a:t>
            </a:r>
            <a:endParaRPr lang="en-US" altLang="en-US" sz="2400" i="1" dirty="0" smtClean="0"/>
          </a:p>
          <a:p>
            <a:pPr eaLnBrk="1" hangingPunct="1">
              <a:buFontTx/>
              <a:buNone/>
            </a:pPr>
            <a:r>
              <a:rPr lang="en-US" altLang="en-US" sz="2400" i="1" dirty="0" smtClean="0"/>
              <a:t>	          </a:t>
            </a:r>
            <a:r>
              <a:rPr lang="en-US" altLang="en-US" sz="2400" dirty="0" err="1" smtClean="0"/>
              <a:t>Él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ella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Ud</a:t>
            </a:r>
            <a:r>
              <a:rPr lang="en-US" altLang="en-US" sz="2400" dirty="0" smtClean="0"/>
              <a:t>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743200" y="4373562"/>
            <a:ext cx="1676400" cy="4270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200" b="1" dirty="0" err="1">
                <a:solidFill>
                  <a:srgbClr val="008000"/>
                </a:solidFill>
              </a:rPr>
              <a:t>Com</a:t>
            </a:r>
            <a:r>
              <a:rPr lang="en-US" altLang="en-US" sz="2200" b="1" dirty="0" err="1">
                <a:solidFill>
                  <a:srgbClr val="FF0000"/>
                </a:solidFill>
              </a:rPr>
              <a:t>ie</a:t>
            </a:r>
            <a:r>
              <a:rPr lang="en-US" altLang="en-US" sz="2200" b="1" dirty="0" err="1">
                <a:solidFill>
                  <a:srgbClr val="008000"/>
                </a:solidFill>
              </a:rPr>
              <a:t>nzo</a:t>
            </a:r>
            <a:r>
              <a:rPr lang="en-US" altLang="en-US" sz="2200" b="1" dirty="0">
                <a:solidFill>
                  <a:srgbClr val="008000"/>
                </a:solidFill>
              </a:rPr>
              <a:t> 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59075" y="4830763"/>
            <a:ext cx="1660525" cy="4270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200" b="1" dirty="0" err="1">
                <a:solidFill>
                  <a:srgbClr val="008000"/>
                </a:solidFill>
              </a:rPr>
              <a:t>Com</a:t>
            </a:r>
            <a:r>
              <a:rPr lang="en-US" altLang="en-US" sz="2200" b="1" dirty="0" err="1">
                <a:solidFill>
                  <a:srgbClr val="FF0000"/>
                </a:solidFill>
              </a:rPr>
              <a:t>ie</a:t>
            </a:r>
            <a:r>
              <a:rPr lang="en-US" altLang="en-US" sz="2200" b="1" dirty="0" err="1">
                <a:solidFill>
                  <a:srgbClr val="008000"/>
                </a:solidFill>
              </a:rPr>
              <a:t>nzas</a:t>
            </a:r>
            <a:endParaRPr lang="en-US" altLang="en-US" sz="2200" b="1" dirty="0">
              <a:solidFill>
                <a:srgbClr val="008000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54313" y="5257800"/>
            <a:ext cx="17922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 err="1">
                <a:solidFill>
                  <a:srgbClr val="008000"/>
                </a:solidFill>
              </a:rPr>
              <a:t>Com</a:t>
            </a:r>
            <a:r>
              <a:rPr lang="en-US" altLang="en-US" sz="2400" b="1" dirty="0" err="1">
                <a:solidFill>
                  <a:srgbClr val="FF0000"/>
                </a:solidFill>
              </a:rPr>
              <a:t>ie</a:t>
            </a:r>
            <a:r>
              <a:rPr lang="en-US" altLang="en-US" sz="2400" b="1" dirty="0" err="1">
                <a:solidFill>
                  <a:srgbClr val="008000"/>
                </a:solidFill>
              </a:rPr>
              <a:t>nza</a:t>
            </a:r>
            <a:r>
              <a:rPr lang="en-US" altLang="en-US" sz="2400" b="1" dirty="0">
                <a:solidFill>
                  <a:srgbClr val="008000"/>
                </a:solidFill>
              </a:rPr>
              <a:t> 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81663" y="4343400"/>
            <a:ext cx="2166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 err="1">
                <a:solidFill>
                  <a:srgbClr val="008000"/>
                </a:solidFill>
              </a:rPr>
              <a:t>Comenzamos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724525" y="4800600"/>
            <a:ext cx="174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i="1" dirty="0" err="1">
                <a:solidFill>
                  <a:srgbClr val="008000"/>
                </a:solidFill>
              </a:rPr>
              <a:t>comenzáis</a:t>
            </a:r>
            <a:endParaRPr lang="en-US" altLang="en-US" sz="2400" b="1" i="1" dirty="0">
              <a:solidFill>
                <a:srgbClr val="008000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757988" y="5257800"/>
            <a:ext cx="1624012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 err="1">
                <a:solidFill>
                  <a:srgbClr val="008000"/>
                </a:solidFill>
              </a:rPr>
              <a:t>Com</a:t>
            </a:r>
            <a:r>
              <a:rPr lang="en-US" altLang="en-US" sz="2400" b="1" dirty="0" err="1">
                <a:solidFill>
                  <a:srgbClr val="FF0000"/>
                </a:solidFill>
              </a:rPr>
              <a:t>ie</a:t>
            </a:r>
            <a:r>
              <a:rPr lang="en-US" altLang="en-US" sz="2400" b="1" dirty="0" err="1">
                <a:solidFill>
                  <a:srgbClr val="008000"/>
                </a:solidFill>
              </a:rPr>
              <a:t>zan</a:t>
            </a:r>
            <a:endParaRPr lang="en-US" altLang="en-US" sz="2400" b="1" dirty="0">
              <a:solidFill>
                <a:srgbClr val="008000"/>
              </a:solidFill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511675" y="5257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dirty="0" err="1"/>
              <a:t>Ellos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ellas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Uds</a:t>
            </a:r>
            <a:r>
              <a:rPr lang="en-US" altLang="en-US" sz="2400" dirty="0"/>
              <a:t>.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278313" y="5257800"/>
            <a:ext cx="18938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 err="1">
                <a:solidFill>
                  <a:srgbClr val="008000"/>
                </a:solidFill>
              </a:rPr>
              <a:t>Com</a:t>
            </a:r>
            <a:r>
              <a:rPr lang="en-US" altLang="en-US" sz="2400" b="1" dirty="0" err="1">
                <a:solidFill>
                  <a:srgbClr val="FF0000"/>
                </a:solidFill>
              </a:rPr>
              <a:t>ie</a:t>
            </a:r>
            <a:r>
              <a:rPr lang="en-US" altLang="en-US" sz="2400" b="1" dirty="0" err="1">
                <a:solidFill>
                  <a:srgbClr val="008000"/>
                </a:solidFill>
              </a:rPr>
              <a:t>nzan</a:t>
            </a:r>
            <a:r>
              <a:rPr lang="en-US" altLang="en-US" sz="2400" b="1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819400" y="57150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z="900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276600" y="5699125"/>
            <a:ext cx="2667000" cy="168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z="500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286000" y="4038600"/>
            <a:ext cx="4310062" cy="2209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514133" y="3575920"/>
            <a:ext cx="316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0000"/>
                </a:solidFill>
              </a:rPr>
              <a:t>See…..it’s a BOOT!!!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62000" y="6248400"/>
            <a:ext cx="7512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00FF"/>
                </a:solidFill>
              </a:rPr>
              <a:t>YOU ONLY CHANGE WHAT IS </a:t>
            </a:r>
            <a:r>
              <a:rPr lang="en-US" altLang="en-US" sz="2400" b="1" u="sng">
                <a:solidFill>
                  <a:srgbClr val="FF0000"/>
                </a:solidFill>
              </a:rPr>
              <a:t>INSIDE</a:t>
            </a:r>
            <a:r>
              <a:rPr lang="en-US" altLang="en-US" sz="2400" b="1">
                <a:solidFill>
                  <a:srgbClr val="0000FF"/>
                </a:solidFill>
              </a:rPr>
              <a:t> THE BOOT!!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106363"/>
            <a:ext cx="8229600" cy="88423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TRY IT AGAIN…..</a:t>
            </a:r>
            <a:endParaRPr lang="en-US" altLang="en-US" kern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14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kern="0" smtClean="0"/>
              <a:t>Conjugate the </a:t>
            </a:r>
            <a:r>
              <a:rPr lang="en-US" altLang="en-US" kern="0" smtClean="0">
                <a:solidFill>
                  <a:srgbClr val="0000FF"/>
                </a:solidFill>
              </a:rPr>
              <a:t>Poder</a:t>
            </a:r>
            <a:r>
              <a:rPr lang="en-US" altLang="en-US" kern="0" smtClean="0"/>
              <a:t> &amp; </a:t>
            </a:r>
            <a:r>
              <a:rPr lang="en-US" altLang="en-US" kern="0" smtClean="0">
                <a:solidFill>
                  <a:srgbClr val="0000FF"/>
                </a:solidFill>
              </a:rPr>
              <a:t>Jugar</a:t>
            </a:r>
            <a:r>
              <a:rPr lang="en-US" altLang="en-US" kern="0" smtClean="0"/>
              <a:t>: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                      </a:t>
            </a:r>
            <a:r>
              <a:rPr lang="en-US" altLang="en-US" sz="2400" b="1" kern="0" smtClean="0">
                <a:solidFill>
                  <a:srgbClr val="0000FF"/>
                </a:solidFill>
              </a:rPr>
              <a:t>Poder </a:t>
            </a:r>
            <a:r>
              <a:rPr lang="en-US" altLang="en-US" sz="2400" i="1" kern="0" smtClean="0">
                <a:solidFill>
                  <a:srgbClr val="0000FF"/>
                </a:solidFill>
              </a:rPr>
              <a:t>(to be able to)</a:t>
            </a:r>
            <a:endParaRPr lang="en-US" altLang="en-US" sz="2400" b="1" kern="0" smtClean="0"/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Yo		            Nosotros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Tú	                       </a:t>
            </a:r>
            <a:r>
              <a:rPr lang="en-US" altLang="en-US" sz="2400" i="1" kern="0" smtClean="0"/>
              <a:t>vosotros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Él ella Ud</a:t>
            </a:r>
          </a:p>
          <a:p>
            <a:pPr eaLnBrk="1" hangingPunct="1">
              <a:buFontTx/>
              <a:buNone/>
            </a:pPr>
            <a:endParaRPr lang="en-US" altLang="en-US" sz="2400" kern="0" smtClean="0"/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                      </a:t>
            </a:r>
            <a:r>
              <a:rPr lang="en-US" altLang="en-US" sz="2400" b="1" kern="0" smtClean="0">
                <a:solidFill>
                  <a:srgbClr val="0000FF"/>
                </a:solidFill>
              </a:rPr>
              <a:t>Jugar </a:t>
            </a:r>
            <a:r>
              <a:rPr lang="en-US" altLang="en-US" sz="2400" i="1" kern="0" smtClean="0">
                <a:solidFill>
                  <a:srgbClr val="0000FF"/>
                </a:solidFill>
              </a:rPr>
              <a:t>(to play)</a:t>
            </a:r>
            <a:r>
              <a:rPr lang="en-US" altLang="en-US" sz="2400" kern="0" smtClean="0"/>
              <a:t>	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Yo		            Nosotros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Tú	                       </a:t>
            </a:r>
            <a:r>
              <a:rPr lang="en-US" altLang="en-US" sz="2400" i="1" kern="0" smtClean="0"/>
              <a:t>vosotros</a:t>
            </a:r>
          </a:p>
          <a:p>
            <a:pPr eaLnBrk="1" hangingPunct="1">
              <a:buFontTx/>
              <a:buNone/>
            </a:pPr>
            <a:r>
              <a:rPr lang="en-US" altLang="en-US" sz="2400" kern="0" smtClean="0"/>
              <a:t>Él ella Ud</a:t>
            </a:r>
          </a:p>
          <a:p>
            <a:pPr eaLnBrk="1" hangingPunct="1">
              <a:buFontTx/>
              <a:buNone/>
            </a:pPr>
            <a:endParaRPr lang="en-US" altLang="en-US" sz="2400" kern="0" smtClean="0"/>
          </a:p>
          <a:p>
            <a:pPr eaLnBrk="1" hangingPunct="1"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19815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One more time…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152400" y="914400"/>
          <a:ext cx="6934200" cy="2590800"/>
        </p:xfrm>
        <a:graphic>
          <a:graphicData uri="http://schemas.openxmlformats.org/drawingml/2006/table">
            <a:tbl>
              <a:tblPr/>
              <a:tblGrid>
                <a:gridCol w="1206500"/>
                <a:gridCol w="1808163"/>
                <a:gridCol w="2065337"/>
                <a:gridCol w="1854200"/>
              </a:tblGrid>
              <a:tr h="64770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Entender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understand)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38"/>
          <p:cNvGraphicFramePr>
            <a:graphicFrameLocks/>
          </p:cNvGraphicFramePr>
          <p:nvPr/>
        </p:nvGraphicFramePr>
        <p:xfrm>
          <a:off x="1676400" y="3810000"/>
          <a:ext cx="6705600" cy="2667000"/>
        </p:xfrm>
        <a:graphic>
          <a:graphicData uri="http://schemas.openxmlformats.org/drawingml/2006/table">
            <a:tbl>
              <a:tblPr/>
              <a:tblGrid>
                <a:gridCol w="1166813"/>
                <a:gridCol w="1747837"/>
                <a:gridCol w="1819275"/>
                <a:gridCol w="1971675"/>
              </a:tblGrid>
              <a:tr h="66675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Mover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move)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17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b="1" kern="0" smtClean="0">
                <a:solidFill>
                  <a:srgbClr val="FF0000"/>
                </a:solidFill>
              </a:rPr>
              <a:t>Practica: </a:t>
            </a:r>
            <a:r>
              <a:rPr lang="en-US" altLang="en-US" sz="4000" kern="0" smtClean="0">
                <a:solidFill>
                  <a:schemeClr val="tx1"/>
                </a:solidFill>
              </a:rPr>
              <a:t>Copia y responde</a:t>
            </a:r>
            <a:endParaRPr lang="en-US" altLang="en-US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295400"/>
            <a:ext cx="8458200" cy="5486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1. Yo _____________________ (cerrar) la puerta.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2. Tú _______________________ (perder) tus llaves.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3. ¿_________________________(preferir) usted la empanade de carne o de queso?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4. Yo ___________ (mover) los libros de la mesa.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5. Nosotros _____________________ (entender) los ejercicios.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6. Ella ____________ (volver) a la casa a las siete.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7. Felipe y Juan ___________________(empezar) las prácticas de gramática.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8. ¿Ustedes ____________ (poder) estudiar?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kern="0" smtClean="0"/>
              <a:t> 9. ¡Tú ___________ (jugar) mucho videojuegos! </a:t>
            </a:r>
            <a:endParaRPr lang="en-US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74846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#11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1"/>
            <a:ext cx="8229600" cy="2590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TEXTO:</a:t>
            </a:r>
          </a:p>
          <a:p>
            <a:pPr lvl="1"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</a:t>
            </a:r>
            <a:r>
              <a:rPr lang="en-US" altLang="en-US" dirty="0" smtClean="0"/>
              <a:t> p. R26</a:t>
            </a:r>
          </a:p>
          <a:p>
            <a:pPr lvl="1"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Ejericicio</a:t>
            </a:r>
            <a:r>
              <a:rPr lang="en-US" altLang="en-US" u="sng" dirty="0" smtClean="0"/>
              <a:t> 2</a:t>
            </a:r>
            <a:r>
              <a:rPr lang="en-US" altLang="en-US" dirty="0" smtClean="0"/>
              <a:t> p. R 26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3041571"/>
            <a:ext cx="8534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SIGN </a:t>
            </a:r>
            <a:r>
              <a:rPr lang="en-US" sz="2800" u="sng" dirty="0" smtClean="0"/>
              <a:t>Quiz A</a:t>
            </a:r>
            <a:r>
              <a:rPr lang="en-US" sz="2800" dirty="0" smtClean="0"/>
              <a:t> by NO LATER than NEXT FRIDAY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Study </a:t>
            </a:r>
            <a:r>
              <a:rPr lang="en-US" sz="2800" dirty="0"/>
              <a:t>for QUIZ: REPASO B </a:t>
            </a:r>
            <a:r>
              <a:rPr lang="en-US" sz="2800" dirty="0" smtClean="0"/>
              <a:t>is NEXT </a:t>
            </a:r>
            <a:r>
              <a:rPr lang="en-US" sz="2800" dirty="0"/>
              <a:t>FRIDAY!!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Regular -AR verbs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Irregular Verbs: </a:t>
            </a:r>
            <a:r>
              <a:rPr lang="en-US" sz="2800" dirty="0" err="1"/>
              <a:t>Ser</a:t>
            </a:r>
            <a:r>
              <a:rPr lang="en-US" sz="2800" dirty="0"/>
              <a:t>, </a:t>
            </a:r>
            <a:r>
              <a:rPr lang="en-US" sz="2800" dirty="0" err="1"/>
              <a:t>Ir</a:t>
            </a:r>
            <a:r>
              <a:rPr lang="en-US" sz="2800" dirty="0"/>
              <a:t>, Dar, </a:t>
            </a:r>
            <a:r>
              <a:rPr lang="en-US" sz="2800" dirty="0" err="1"/>
              <a:t>Estar</a:t>
            </a: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Question Words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Map of Spanish speaking countries.  ALL 21 of them. Know how to spell them and they must be CAPITALIZED.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35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</TotalTime>
  <Words>366</Words>
  <Application>Microsoft Office PowerPoint</Application>
  <PresentationFormat>On-screen Show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     Clase 801 La fecha es el 6 de octubre del 2017</vt:lpstr>
      <vt:lpstr>PowerPoint Presentation</vt:lpstr>
      <vt:lpstr>Verbos de la “Bota”</vt:lpstr>
      <vt:lpstr>PowerPoint Presentation</vt:lpstr>
      <vt:lpstr>PowerPoint Presentation</vt:lpstr>
      <vt:lpstr>PowerPoint Presentation</vt:lpstr>
      <vt:lpstr>Tarea #11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Clase 7IM La fecha es el 6 de enero del 2011</dc:title>
  <dc:creator>Helen Zumaeta</dc:creator>
  <cp:lastModifiedBy>Helen Zumaeta</cp:lastModifiedBy>
  <cp:revision>29</cp:revision>
  <dcterms:created xsi:type="dcterms:W3CDTF">2011-04-28T14:04:01Z</dcterms:created>
  <dcterms:modified xsi:type="dcterms:W3CDTF">2017-10-06T14:43:11Z</dcterms:modified>
</cp:coreProperties>
</file>